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96" r:id="rId3"/>
    <p:sldId id="298" r:id="rId4"/>
    <p:sldId id="297" r:id="rId5"/>
    <p:sldId id="275" r:id="rId6"/>
    <p:sldId id="292" r:id="rId7"/>
    <p:sldId id="295" r:id="rId8"/>
    <p:sldId id="276" r:id="rId9"/>
    <p:sldId id="277" r:id="rId10"/>
    <p:sldId id="279" r:id="rId11"/>
    <p:sldId id="278" r:id="rId12"/>
    <p:sldId id="284" r:id="rId13"/>
    <p:sldId id="285" r:id="rId14"/>
    <p:sldId id="286" r:id="rId15"/>
    <p:sldId id="294" r:id="rId16"/>
    <p:sldId id="290" r:id="rId17"/>
    <p:sldId id="291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Von Ameln" initials="MV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6784"/>
    <p:restoredTop sz="92555" autoAdjust="0"/>
  </p:normalViewPr>
  <p:slideViewPr>
    <p:cSldViewPr>
      <p:cViewPr>
        <p:scale>
          <a:sx n="140" d="100"/>
          <a:sy n="140" d="100"/>
        </p:scale>
        <p:origin x="-72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e:Desktop:Promotion:Terti&#228;r:Glaubenskurs%20Ekiba:Diagram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Sheet1!$B$1:$B$8</c:f>
              <c:strCache>
                <c:ptCount val="8"/>
                <c:pt idx="0">
                  <c:v>Ohne Religionszugehörigkeit</c:v>
                </c:pt>
                <c:pt idx="1">
                  <c:v>Römisch-katholische Kirche</c:v>
                </c:pt>
                <c:pt idx="2">
                  <c:v>Evangelische Kirche</c:v>
                </c:pt>
                <c:pt idx="3">
                  <c:v>Muslime</c:v>
                </c:pt>
                <c:pt idx="4">
                  <c:v>Andere Religionen</c:v>
                </c:pt>
                <c:pt idx="5">
                  <c:v>Orthodoxe Kirchen</c:v>
                </c:pt>
                <c:pt idx="6">
                  <c:v>Evangelische Freikirchen</c:v>
                </c:pt>
                <c:pt idx="7">
                  <c:v>Jüdische Gemeinden</c:v>
                </c:pt>
              </c:strCache>
            </c:strRef>
          </c:cat>
          <c:val>
            <c:numRef>
              <c:f>Sheet1!$A$1:$A$8</c:f>
              <c:numCache>
                <c:formatCode>General</c:formatCode>
                <c:ptCount val="8"/>
                <c:pt idx="0">
                  <c:v>34</c:v>
                </c:pt>
                <c:pt idx="1">
                  <c:v>29.9</c:v>
                </c:pt>
                <c:pt idx="2">
                  <c:v>28.9</c:v>
                </c:pt>
                <c:pt idx="3">
                  <c:v>2.6</c:v>
                </c:pt>
                <c:pt idx="4">
                  <c:v>2.2000000000000002</c:v>
                </c:pt>
                <c:pt idx="5">
                  <c:v>1.3</c:v>
                </c:pt>
                <c:pt idx="6">
                  <c:v>0.9</c:v>
                </c:pt>
                <c:pt idx="7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E1-4DDC-B498-8B2D2FD2A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4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6116845252590849"/>
          <c:y val="5.9350247885680954E-2"/>
          <c:w val="0.3883154747409151"/>
          <c:h val="0.88129950422863812"/>
        </c:manualLayout>
      </c:layout>
      <c:overlay val="0"/>
      <c:txPr>
        <a:bodyPr/>
        <a:lstStyle/>
        <a:p>
          <a:pPr rtl="0">
            <a:defRPr sz="16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1607C-F51B-4867-9366-6FD31FFD48EC}" type="datetimeFigureOut">
              <a:rPr lang="de-DE" smtClean="0"/>
              <a:t>05.09.2016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D9376-4E68-4C06-9066-834FC61B8E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24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D9376-4E68-4C06-9066-834FC61B8EB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11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Titelfolie</a:t>
            </a:r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 mit 2 Feldern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Textfolie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/>
              <a:t>Untertitel  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/>
              <a:t>Powerpoint</a:t>
            </a:r>
            <a:r>
              <a:rPr lang="de-DE" dirty="0"/>
              <a:t> Präsentation</a:t>
            </a:r>
            <a:br>
              <a:rPr lang="de-DE" dirty="0"/>
            </a:br>
            <a:r>
              <a:rPr lang="de-DE" dirty="0"/>
              <a:t>Flüchtlingskurs</a:t>
            </a:r>
            <a:br>
              <a:rPr lang="de-DE" dirty="0"/>
            </a:br>
            <a:r>
              <a:rPr lang="de-DE" dirty="0"/>
              <a:t>Titel: </a:t>
            </a:r>
            <a:r>
              <a:rPr lang="de-DE" dirty="0" err="1"/>
              <a:t>Trebuchet</a:t>
            </a:r>
            <a:r>
              <a:rPr lang="de-DE" dirty="0"/>
              <a:t> 44 fett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Normaler Text: </a:t>
            </a:r>
            <a:r>
              <a:rPr lang="de-DE" dirty="0" err="1"/>
              <a:t>Trebuchet</a:t>
            </a:r>
            <a:r>
              <a:rPr lang="de-DE" dirty="0"/>
              <a:t> 32</a:t>
            </a:r>
          </a:p>
          <a:p>
            <a:pPr lvl="1"/>
            <a:r>
              <a:rPr lang="de-DE" dirty="0"/>
              <a:t>Kleinere Einrückungen etc.: </a:t>
            </a:r>
            <a:r>
              <a:rPr lang="de-DE" dirty="0" err="1"/>
              <a:t>Trebuchet</a:t>
            </a:r>
            <a:r>
              <a:rPr lang="de-DE" dirty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/>
          </a:bodyPr>
          <a:lstStyle/>
          <a:p>
            <a:pPr algn="l"/>
            <a:r>
              <a:rPr lang="de-DE" sz="1600" dirty="0" smtClean="0"/>
              <a:t>Christen in Deutschland</a:t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Christians in Germany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340768"/>
            <a:ext cx="78486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444208" y="332656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آلمان</a:t>
            </a: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41779043"/>
              </p:ext>
            </p:extLst>
          </p:nvPr>
        </p:nvGraphicFramePr>
        <p:xfrm>
          <a:off x="762000" y="1371600"/>
          <a:ext cx="7391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in Deutschland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in Germany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9523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Ebert\Downloads\france-107519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85" y="1268760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in Deutschland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in Germany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952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614120" y="198884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</a:rPr>
              <a:t>Sonntag ist Ruhetag</a:t>
            </a:r>
          </a:p>
          <a:p>
            <a:endParaRPr lang="de-DE" sz="1600" dirty="0">
              <a:latin typeface="+mj-lt"/>
            </a:endParaRPr>
          </a:p>
          <a:p>
            <a:r>
              <a:rPr lang="en-US" sz="1600" dirty="0"/>
              <a:t>Sunday is the day of rest</a:t>
            </a:r>
            <a:endParaRPr lang="de-DE" sz="1600" dirty="0">
              <a:latin typeface="+mj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4" y="1442284"/>
            <a:ext cx="6048672" cy="4032448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in Deutschland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in Germany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516216" y="3068960"/>
            <a:ext cx="251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یکشنبه، روز تعطیل، آرامش و </a:t>
            </a: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استراحت</a:t>
            </a:r>
            <a:endParaRPr lang="de-DE" dirty="0" smtClean="0"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de-DE" dirty="0">
              <a:latin typeface="Adobe Arabic" pitchFamily="18" charset="-78"/>
              <a:cs typeface="Adobe Arabic" pitchFamily="18" charset="-78"/>
            </a:endParaRPr>
          </a:p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يوم الأحد عطلة رسمية</a:t>
            </a:r>
            <a:endParaRPr lang="de-DE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9523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97558" y="4763508"/>
            <a:ext cx="257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</a:rPr>
              <a:t>Christliche Feiertage</a:t>
            </a:r>
          </a:p>
          <a:p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Christian </a:t>
            </a:r>
            <a:r>
              <a:rPr lang="de-DE" sz="1600" dirty="0" err="1">
                <a:latin typeface="+mj-lt"/>
              </a:rPr>
              <a:t>holidays</a:t>
            </a:r>
            <a:endParaRPr lang="de-DE" sz="1600" dirty="0">
              <a:latin typeface="+mj-lt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40" y="1147880"/>
            <a:ext cx="1933864" cy="122413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7" y="1939968"/>
            <a:ext cx="1760380" cy="91892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77" y="3020088"/>
            <a:ext cx="1523681" cy="142007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67" y="3730123"/>
            <a:ext cx="1984042" cy="140271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79" y="3092096"/>
            <a:ext cx="1841961" cy="1421993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79" y="1525555"/>
            <a:ext cx="2038927" cy="1494533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in Deutschland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in Germany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25999" y="4671175"/>
            <a:ext cx="251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اعیاد و مناسبتهای </a:t>
            </a: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dirty="0" smtClean="0"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de-DE" dirty="0">
              <a:latin typeface="Adobe Arabic" pitchFamily="18" charset="-78"/>
              <a:cs typeface="Adobe Arabic" pitchFamily="18" charset="-78"/>
            </a:endParaRPr>
          </a:p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الأعياد المسيحية</a:t>
            </a:r>
            <a:endParaRPr lang="de-DE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9523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09" y="1124744"/>
            <a:ext cx="6048672" cy="4536504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in Deutschland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in Germany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9523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4" y="1628800"/>
            <a:ext cx="7677161" cy="3456384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in Deutschland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in Germany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9852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teraktive Schaltfläche: Anpassen 2">
            <a:hlinkClick r:id="" action="ppaction://noaction" highlightClick="1"/>
          </p:cNvPr>
          <p:cNvSpPr/>
          <p:nvPr/>
        </p:nvSpPr>
        <p:spPr>
          <a:xfrm>
            <a:off x="4932040" y="2204864"/>
            <a:ext cx="2088232" cy="21602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/>
              <a:t>!</a:t>
            </a:r>
          </a:p>
        </p:txBody>
      </p:sp>
      <p:sp>
        <p:nvSpPr>
          <p:cNvPr id="8" name="Interaktive Schaltfläche: Anpassen 7">
            <a:hlinkClick r:id="" action="ppaction://noaction" highlightClick="1"/>
          </p:cNvPr>
          <p:cNvSpPr/>
          <p:nvPr/>
        </p:nvSpPr>
        <p:spPr>
          <a:xfrm>
            <a:off x="2064450" y="2204864"/>
            <a:ext cx="2088232" cy="21602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/>
              <a:t>?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in Deutschland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in Germany</a:t>
            </a:r>
            <a:endParaRPr lang="de-DE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6447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48092" y="1964969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+mj-lt"/>
              </a:rPr>
              <a:t>Bildhinweise:</a:t>
            </a:r>
            <a:endParaRPr lang="de-DE" sz="1100" dirty="0">
              <a:latin typeface="+mj-lt"/>
            </a:endParaRPr>
          </a:p>
          <a:p>
            <a:r>
              <a:rPr lang="de-DE" sz="1100" dirty="0" smtClean="0">
                <a:latin typeface="+mj-lt"/>
              </a:rPr>
              <a:t>Folie 13: Religionspädagogisches Institut der Ev. Landeskirche in Baden</a:t>
            </a:r>
          </a:p>
          <a:p>
            <a:r>
              <a:rPr lang="de-DE" sz="1100" dirty="0" smtClean="0">
                <a:latin typeface="+mj-lt"/>
              </a:rPr>
              <a:t>Folie 14: </a:t>
            </a:r>
            <a:r>
              <a:rPr lang="de-DE" sz="1100" dirty="0">
                <a:latin typeface="+mj-lt"/>
              </a:rPr>
              <a:t>Privat (M. von Ameln)</a:t>
            </a:r>
          </a:p>
          <a:p>
            <a:r>
              <a:rPr lang="de-DE" sz="1100" dirty="0">
                <a:latin typeface="+mj-lt"/>
              </a:rPr>
              <a:t>Folie </a:t>
            </a:r>
            <a:r>
              <a:rPr lang="de-DE" sz="1100" dirty="0" smtClean="0">
                <a:latin typeface="+mj-lt"/>
              </a:rPr>
              <a:t>15: </a:t>
            </a:r>
            <a:r>
              <a:rPr lang="de-DE" sz="1100" dirty="0">
                <a:latin typeface="+mj-lt"/>
              </a:rPr>
              <a:t>Privat </a:t>
            </a:r>
            <a:r>
              <a:rPr lang="de-DE" sz="1100" dirty="0" smtClean="0">
                <a:latin typeface="+mj-lt"/>
              </a:rPr>
              <a:t>(M. </a:t>
            </a:r>
            <a:r>
              <a:rPr lang="de-DE" sz="1100" dirty="0">
                <a:latin typeface="+mj-lt"/>
              </a:rPr>
              <a:t>von Ameln)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in Deutschland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in Germany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48092" y="3429000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45143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7462003" cy="4525963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/>
              <a:t>Welcome</a:t>
            </a:r>
          </a:p>
          <a:p>
            <a:pPr algn="ctr"/>
            <a:endParaRPr lang="de-DE" dirty="0" smtClean="0"/>
          </a:p>
          <a:p>
            <a:pPr algn="ctr"/>
            <a:r>
              <a:rPr lang="en-US" dirty="0" smtClean="0"/>
              <a:t>to </a:t>
            </a:r>
            <a:r>
              <a:rPr lang="en-US" dirty="0"/>
              <a:t>the faith course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/>
              <a:t>Christian Faith Explored" 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en-US" sz="1800" dirty="0"/>
              <a:t>A faith course with people of various languages and </a:t>
            </a:r>
            <a:r>
              <a:rPr lang="en-US" sz="1800" dirty="0" smtClean="0"/>
              <a:t>origins</a:t>
            </a:r>
            <a:r>
              <a:rPr lang="de-DE" sz="1800" dirty="0" smtClean="0"/>
              <a:t>.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44208" y="1659507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in Deutschland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in Germany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75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54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54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54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0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40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40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0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40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in Deutschland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in Germany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51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in Deutschland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in Germany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دروس في الإيمان المسيحي</a:t>
            </a:r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43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552" y="1988840"/>
            <a:ext cx="453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Christen </a:t>
            </a:r>
            <a:r>
              <a:rPr lang="de-DE" dirty="0"/>
              <a:t>in Deutschland </a:t>
            </a:r>
          </a:p>
          <a:p>
            <a:r>
              <a:rPr lang="de-DE" dirty="0"/>
              <a:t> </a:t>
            </a:r>
          </a:p>
          <a:p>
            <a:r>
              <a:rPr lang="de-DE" dirty="0" smtClean="0"/>
              <a:t>2. Gott </a:t>
            </a:r>
            <a:r>
              <a:rPr lang="de-DE" dirty="0"/>
              <a:t>als Vater</a:t>
            </a:r>
          </a:p>
          <a:p>
            <a:r>
              <a:rPr lang="de-DE" dirty="0"/>
              <a:t> </a:t>
            </a:r>
          </a:p>
          <a:p>
            <a:r>
              <a:rPr lang="de-DE" dirty="0" smtClean="0"/>
              <a:t>3. Jesus </a:t>
            </a:r>
            <a:r>
              <a:rPr lang="de-DE" dirty="0"/>
              <a:t>- sein Leben und seine </a:t>
            </a:r>
            <a:r>
              <a:rPr lang="de-DE" dirty="0" smtClean="0"/>
              <a:t>Botschaft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292080" y="1988840"/>
            <a:ext cx="2513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 rtl="1">
              <a:buFont typeface="+mj-lt"/>
              <a:buAutoNum type="arabicPeriod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fa-IR" sz="2000" b="1" dirty="0" smtClean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 algn="r" rtl="1">
              <a:buFont typeface="+mj-lt"/>
              <a:buAutoNum type="arabicPeriod"/>
            </a:pP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fa-IR" sz="2000" b="1" dirty="0" smtClean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 algn="r" rtl="1">
              <a:buFont typeface="+mj-lt"/>
              <a:buAutoNum type="arabicPeriod"/>
            </a:pP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عیسی مسیح</a:t>
            </a:r>
            <a:r>
              <a:rPr lang="de-DE" sz="2000" b="1" dirty="0">
                <a:latin typeface="Adobe Arabic" pitchFamily="18" charset="-78"/>
                <a:cs typeface="Adobe Arabic" pitchFamily="18" charset="-78"/>
              </a:rPr>
              <a:t>: </a:t>
            </a: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زندگی و پیام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او</a:t>
            </a: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in Deutschland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in Germany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582452" y="3861048"/>
            <a:ext cx="453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</a:t>
            </a:r>
            <a:r>
              <a:rPr lang="de-DE" dirty="0"/>
              <a:t>. Christians in Germany</a:t>
            </a:r>
            <a:endParaRPr lang="de-DE" dirty="0" smtClean="0"/>
          </a:p>
          <a:p>
            <a:r>
              <a:rPr lang="de-DE" dirty="0"/>
              <a:t> </a:t>
            </a:r>
          </a:p>
          <a:p>
            <a:r>
              <a:rPr lang="de-DE" dirty="0" smtClean="0"/>
              <a:t>2. </a:t>
            </a:r>
            <a:r>
              <a:rPr lang="de-DE" dirty="0" err="1"/>
              <a:t>God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Father</a:t>
            </a:r>
            <a:endParaRPr lang="de-DE" dirty="0"/>
          </a:p>
          <a:p>
            <a:r>
              <a:rPr lang="de-DE" dirty="0"/>
              <a:t> </a:t>
            </a:r>
          </a:p>
          <a:p>
            <a:r>
              <a:rPr lang="de-DE" dirty="0" smtClean="0"/>
              <a:t>3. </a:t>
            </a:r>
            <a:r>
              <a:rPr lang="en-US" dirty="0"/>
              <a:t>Jesus - his Life and his Message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5364088" y="3850039"/>
            <a:ext cx="2513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 rtl="1">
              <a:buFont typeface="+mj-lt"/>
              <a:buAutoNum type="arabicPeriod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المسيحيون في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ألمانيا</a:t>
            </a:r>
            <a:r>
              <a:rPr lang="de-DE" sz="2000" b="1" dirty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sz="2000" b="1" dirty="0">
                <a:latin typeface="Adobe Arabic" pitchFamily="18" charset="-78"/>
                <a:cs typeface="Adobe Arabic" pitchFamily="18" charset="-78"/>
              </a:rPr>
            </a:br>
            <a:endParaRPr lang="ar-SA" sz="2000" b="1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الله كأبٍ (الله الآب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)</a:t>
            </a:r>
            <a:r>
              <a:rPr lang="de-DE" sz="2000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sz="2000" b="1" dirty="0" smtClean="0">
                <a:latin typeface="Adobe Arabic" pitchFamily="18" charset="-78"/>
                <a:cs typeface="Adobe Arabic" pitchFamily="18" charset="-78"/>
              </a:rPr>
            </a:b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يسوع المسيح: حياته ورسالته</a:t>
            </a: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95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2160000"/>
            <a:ext cx="4695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4. Jesus – sein Tod und seine Auferstehung</a:t>
            </a:r>
          </a:p>
          <a:p>
            <a:endParaRPr lang="de-DE" dirty="0"/>
          </a:p>
          <a:p>
            <a:r>
              <a:rPr lang="de-DE" dirty="0" smtClean="0"/>
              <a:t>5. Der </a:t>
            </a:r>
            <a:r>
              <a:rPr lang="de-DE" dirty="0"/>
              <a:t>Heilige Geist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6</a:t>
            </a:r>
            <a:r>
              <a:rPr lang="de-DE" dirty="0" smtClean="0"/>
              <a:t>. Kirche </a:t>
            </a:r>
            <a:r>
              <a:rPr lang="de-DE" dirty="0"/>
              <a:t>als Gemeinschaft der </a:t>
            </a:r>
            <a:r>
              <a:rPr lang="de-DE" dirty="0" smtClean="0"/>
              <a:t>Glaubenden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44008" y="2160000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r" rtl="1">
              <a:buFont typeface="+mj-lt"/>
              <a:buAutoNum type="arabicPeriod" startAt="4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عیسی مسیح، مرگ او و برخواستنش از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مرگ</a:t>
            </a:r>
            <a:r>
              <a:rPr lang="de-DE" sz="2000" b="1" dirty="0" smtClean="0">
                <a:latin typeface="Adobe Arabic" pitchFamily="18" charset="-78"/>
                <a:cs typeface="Adobe Arabic" pitchFamily="18" charset="-78"/>
              </a:rPr>
              <a:t>)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رستاخیز</a:t>
            </a:r>
            <a:r>
              <a:rPr lang="fa-IR" sz="2000" b="1" dirty="0" smtClean="0">
                <a:latin typeface="Adobe Arabic" pitchFamily="18" charset="-78"/>
                <a:cs typeface="Adobe Arabic" pitchFamily="18" charset="-78"/>
              </a:rPr>
              <a:t>)</a:t>
            </a:r>
          </a:p>
          <a:p>
            <a:pPr marL="457200" lvl="0" indent="-457200" algn="r" rtl="1">
              <a:buFont typeface="+mj-lt"/>
              <a:buAutoNum type="arabicPeriod" startAt="4"/>
            </a:pP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4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sz="2000" b="1" dirty="0" smtClean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4"/>
            </a:pPr>
            <a:endParaRPr lang="de-DE" sz="2000" b="1" dirty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4"/>
            </a:pP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الكنيسة </a:t>
            </a: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هي علاقة المؤمنين</a:t>
            </a:r>
            <a:endParaRPr lang="de-DE" sz="20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in Deutschland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in Germany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251520" y="3933056"/>
            <a:ext cx="4695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4. </a:t>
            </a:r>
            <a:r>
              <a:rPr lang="en-US" dirty="0"/>
              <a:t>Jesus – his Death and Resurrection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5. </a:t>
            </a:r>
            <a:r>
              <a:rPr lang="de-DE" dirty="0"/>
              <a:t>The Holy Spirit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6</a:t>
            </a:r>
            <a:r>
              <a:rPr lang="de-DE" dirty="0" smtClean="0"/>
              <a:t>. </a:t>
            </a:r>
            <a:r>
              <a:rPr lang="en-US" dirty="0"/>
              <a:t>The Church as a Community of Believers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644008" y="3928733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r" rtl="1">
              <a:buFont typeface="+mj-lt"/>
              <a:buAutoNum type="arabicPeriod" startAt="4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يسوع - موته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وقيامته</a:t>
            </a:r>
            <a:endParaRPr lang="de-DE" sz="2000" b="1" dirty="0" smtClean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4"/>
            </a:pP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4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الروح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القدس</a:t>
            </a:r>
            <a:r>
              <a:rPr lang="de-DE" sz="2000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sz="2000" b="1" dirty="0" smtClean="0">
                <a:latin typeface="Adobe Arabic" pitchFamily="18" charset="-78"/>
                <a:cs typeface="Adobe Arabic" pitchFamily="18" charset="-78"/>
              </a:rPr>
            </a:b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4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13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2345" y="21600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7. </a:t>
            </a:r>
            <a:r>
              <a:rPr lang="de-DE" dirty="0" smtClean="0"/>
              <a:t>Christen beten</a:t>
            </a:r>
          </a:p>
          <a:p>
            <a:endParaRPr lang="de-DE" dirty="0"/>
          </a:p>
          <a:p>
            <a:r>
              <a:rPr lang="de-DE" dirty="0" smtClean="0"/>
              <a:t>8. Wie </a:t>
            </a:r>
            <a:r>
              <a:rPr lang="de-DE" dirty="0"/>
              <a:t>Christen leben und handeln</a:t>
            </a:r>
          </a:p>
          <a:p>
            <a:r>
              <a:rPr lang="en-US" dirty="0"/>
              <a:t> </a:t>
            </a:r>
            <a:endParaRPr lang="de-DE" dirty="0"/>
          </a:p>
          <a:p>
            <a:r>
              <a:rPr lang="en-US" dirty="0" smtClean="0"/>
              <a:t>9. </a:t>
            </a:r>
            <a:r>
              <a:rPr lang="en-US" dirty="0"/>
              <a:t>Der </a:t>
            </a:r>
            <a:r>
              <a:rPr lang="en-US" dirty="0" err="1" smtClean="0"/>
              <a:t>Gottesdienst</a:t>
            </a:r>
            <a:r>
              <a:rPr lang="de-DE" i="1" dirty="0" smtClean="0">
                <a:solidFill>
                  <a:srgbClr val="FF0000"/>
                </a:solidFill>
              </a:rPr>
              <a:t> 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905212" y="2160000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r" rtl="1">
              <a:buFont typeface="+mj-lt"/>
              <a:buAutoNum type="arabicPeriod" startAt="7"/>
            </a:pP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دعا کردن، به عنوان یک مسیحی</a:t>
            </a:r>
            <a:endParaRPr lang="de-DE" sz="2000" b="1" dirty="0" smtClean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7"/>
            </a:pPr>
            <a:endParaRPr lang="de-DE" sz="2000" b="1" u="heavy" dirty="0" smtClean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7"/>
            </a:pP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زندگی</a:t>
            </a: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، آداب و کِردارِ یک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2000" b="1" dirty="0" smtClean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7"/>
            </a:pP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7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مراسم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نیایش</a:t>
            </a: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in Deutschland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in Germany</a:t>
            </a:r>
            <a:endParaRPr lang="de-DE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783921" y="3943616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7. Christians </a:t>
            </a:r>
            <a:r>
              <a:rPr lang="de-DE" dirty="0" err="1"/>
              <a:t>pray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8. </a:t>
            </a:r>
            <a:r>
              <a:rPr lang="en-US" dirty="0"/>
              <a:t>How Christians live and behave</a:t>
            </a:r>
            <a:endParaRPr lang="de-DE" dirty="0"/>
          </a:p>
          <a:p>
            <a:r>
              <a:rPr lang="en-US" dirty="0"/>
              <a:t> </a:t>
            </a:r>
            <a:endParaRPr lang="de-DE" dirty="0"/>
          </a:p>
          <a:p>
            <a:r>
              <a:rPr lang="en-US" dirty="0" smtClean="0"/>
              <a:t>9. </a:t>
            </a:r>
            <a:r>
              <a:rPr lang="en-US" dirty="0"/>
              <a:t>The Worship Service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057612" y="3943616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r" rtl="1">
              <a:buFont typeface="+mj-lt"/>
              <a:buAutoNum type="arabicPeriod" startAt="7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المسيحيون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يصلون</a:t>
            </a:r>
            <a:r>
              <a:rPr lang="de-DE" sz="2000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sz="2000" b="1" dirty="0" smtClean="0">
                <a:latin typeface="Adobe Arabic" pitchFamily="18" charset="-78"/>
                <a:cs typeface="Adobe Arabic" pitchFamily="18" charset="-78"/>
              </a:rPr>
            </a:b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7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كيفية حياة المسيحيين </a:t>
            </a:r>
            <a:r>
              <a:rPr lang="ar-SA" sz="2000" b="1" dirty="0" smtClean="0">
                <a:latin typeface="Adobe Arabic" pitchFamily="18" charset="-78"/>
                <a:cs typeface="Adobe Arabic" pitchFamily="18" charset="-78"/>
              </a:rPr>
              <a:t>وتصرفهم</a:t>
            </a:r>
            <a:r>
              <a:rPr lang="de-DE" sz="2000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sz="2000" b="1" dirty="0" smtClean="0">
                <a:latin typeface="Adobe Arabic" pitchFamily="18" charset="-78"/>
                <a:cs typeface="Adobe Arabic" pitchFamily="18" charset="-78"/>
              </a:rPr>
            </a:b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  <a:p>
            <a:pPr marL="457200" lvl="0" indent="-457200" algn="r" rtl="1">
              <a:buFont typeface="+mj-lt"/>
              <a:buAutoNum type="arabicPeriod" startAt="7"/>
            </a:pPr>
            <a:r>
              <a:rPr lang="ar-SA" sz="2000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sz="20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08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6522720" cy="3663934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in Deutschland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in Germany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95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221760" y="1719442"/>
            <a:ext cx="223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Grundgesetz: </a:t>
            </a:r>
            <a:r>
              <a:rPr lang="de-DE" dirty="0" smtClean="0">
                <a:latin typeface="+mj-lt"/>
              </a:rPr>
              <a:t/>
            </a:r>
            <a:br>
              <a:rPr lang="de-DE" dirty="0" smtClean="0">
                <a:latin typeface="+mj-lt"/>
              </a:rPr>
            </a:br>
            <a:r>
              <a:rPr lang="de-DE" dirty="0" smtClean="0">
                <a:latin typeface="+mj-lt"/>
              </a:rPr>
              <a:t>Religionsfreiheit</a:t>
            </a:r>
          </a:p>
          <a:p>
            <a:endParaRPr lang="de-DE" dirty="0">
              <a:latin typeface="+mj-lt"/>
            </a:endParaRPr>
          </a:p>
          <a:p>
            <a:r>
              <a:rPr lang="de-DE" dirty="0"/>
              <a:t>Basic Law: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Religious</a:t>
            </a:r>
            <a:r>
              <a:rPr lang="de-DE" dirty="0" smtClean="0"/>
              <a:t> </a:t>
            </a:r>
            <a:r>
              <a:rPr lang="de-DE" dirty="0"/>
              <a:t>Freedom</a:t>
            </a:r>
            <a:endParaRPr lang="de-DE" dirty="0">
              <a:latin typeface="+mj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5" y="1412776"/>
            <a:ext cx="5112568" cy="3834426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Christen in Deutschland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Christians in Germany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372200" y="3487717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قانون اساسی</a:t>
            </a: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:</a:t>
            </a:r>
            <a:r>
              <a:rPr lang="de-DE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dirty="0" smtClean="0">
                <a:latin typeface="Adobe Arabic" pitchFamily="18" charset="-78"/>
                <a:cs typeface="Adobe Arabic" pitchFamily="18" charset="-78"/>
              </a:rPr>
            </a:b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dirty="0">
                <a:latin typeface="Adobe Arabic" pitchFamily="18" charset="-78"/>
                <a:cs typeface="Adobe Arabic" pitchFamily="18" charset="-78"/>
              </a:rPr>
              <a:t>مبحثِ آزادی عقیده و </a:t>
            </a: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دین</a:t>
            </a:r>
            <a:endParaRPr lang="de-DE" dirty="0" smtClean="0"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de-DE" dirty="0">
              <a:latin typeface="Adobe Arabic" pitchFamily="18" charset="-78"/>
              <a:cs typeface="Adobe Arabic" pitchFamily="18" charset="-78"/>
            </a:endParaRPr>
          </a:p>
          <a:p>
            <a:pPr algn="r" rtl="1"/>
            <a:r>
              <a:rPr lang="fa-IR" dirty="0">
                <a:latin typeface="Adobe Arabic" pitchFamily="18" charset="-78"/>
                <a:cs typeface="Adobe Arabic" pitchFamily="18" charset="-78"/>
              </a:rPr>
              <a:t>الدستور الألماني (القانون الأساسي</a:t>
            </a: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):</a:t>
            </a:r>
            <a:r>
              <a:rPr lang="de-DE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dirty="0" smtClean="0">
                <a:latin typeface="Adobe Arabic" pitchFamily="18" charset="-78"/>
                <a:cs typeface="Adobe Arabic" pitchFamily="18" charset="-78"/>
              </a:rPr>
            </a:b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dirty="0">
                <a:latin typeface="Adobe Arabic" pitchFamily="18" charset="-78"/>
                <a:cs typeface="Adobe Arabic" pitchFamily="18" charset="-78"/>
              </a:rPr>
              <a:t>حرية الدين والعقيدة</a:t>
            </a:r>
            <a:endParaRPr lang="de-DE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95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2" id="{AC6B5EA7-0378-D041-898C-AA6E4527244C}" vid="{F2446339-56F2-8C4E-9AB3-1D46207FD49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685</Words>
  <Application>Microsoft Office PowerPoint</Application>
  <PresentationFormat>Bildschirmpräsentation (4:3)</PresentationFormat>
  <Paragraphs>294</Paragraphs>
  <Slides>17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Layout-Vorlage Flüchtlingskurs</vt:lpstr>
      <vt:lpstr>Christen in Deutschland  Christians in Germany</vt:lpstr>
      <vt:lpstr>PowerPoint-Präsentation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62</cp:revision>
  <dcterms:created xsi:type="dcterms:W3CDTF">2016-07-12T13:17:29Z</dcterms:created>
  <dcterms:modified xsi:type="dcterms:W3CDTF">2016-09-05T07:08:44Z</dcterms:modified>
</cp:coreProperties>
</file>