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96" r:id="rId3"/>
    <p:sldId id="298" r:id="rId4"/>
    <p:sldId id="297" r:id="rId5"/>
    <p:sldId id="275" r:id="rId6"/>
    <p:sldId id="292" r:id="rId7"/>
    <p:sldId id="295" r:id="rId8"/>
    <p:sldId id="276" r:id="rId9"/>
    <p:sldId id="277" r:id="rId10"/>
    <p:sldId id="279" r:id="rId11"/>
    <p:sldId id="278" r:id="rId12"/>
    <p:sldId id="284" r:id="rId13"/>
    <p:sldId id="285" r:id="rId14"/>
    <p:sldId id="286" r:id="rId15"/>
    <p:sldId id="294" r:id="rId16"/>
    <p:sldId id="290" r:id="rId17"/>
    <p:sldId id="29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Von Ameln" initials="MV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784"/>
    <p:restoredTop sz="92555" autoAdjust="0"/>
  </p:normalViewPr>
  <p:slideViewPr>
    <p:cSldViewPr>
      <p:cViewPr>
        <p:scale>
          <a:sx n="140" d="100"/>
          <a:sy n="14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e:Desktop:Promotion:Terti&#228;r:Glaubenskurs%20Ekiba:Diagram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Sheet1!$B$1:$B$8</c:f>
              <c:strCache>
                <c:ptCount val="8"/>
                <c:pt idx="0">
                  <c:v>Ohne Religionszugehörigkeit</c:v>
                </c:pt>
                <c:pt idx="1">
                  <c:v>Römisch-katholische Kirche</c:v>
                </c:pt>
                <c:pt idx="2">
                  <c:v>Evangelische Kirche</c:v>
                </c:pt>
                <c:pt idx="3">
                  <c:v>Muslime</c:v>
                </c:pt>
                <c:pt idx="4">
                  <c:v>Andere Religionen</c:v>
                </c:pt>
                <c:pt idx="5">
                  <c:v>Orthodoxe Kirchen</c:v>
                </c:pt>
                <c:pt idx="6">
                  <c:v>Evangelische Freikirchen</c:v>
                </c:pt>
                <c:pt idx="7">
                  <c:v>Jüdische Gemeinden</c:v>
                </c:pt>
              </c:strCache>
            </c:strRef>
          </c:cat>
          <c:val>
            <c:numRef>
              <c:f>Sheet1!$A$1:$A$8</c:f>
              <c:numCache>
                <c:formatCode>General</c:formatCode>
                <c:ptCount val="8"/>
                <c:pt idx="0">
                  <c:v>34</c:v>
                </c:pt>
                <c:pt idx="1">
                  <c:v>29.9</c:v>
                </c:pt>
                <c:pt idx="2">
                  <c:v>28.9</c:v>
                </c:pt>
                <c:pt idx="3">
                  <c:v>2.6</c:v>
                </c:pt>
                <c:pt idx="4">
                  <c:v>2.2000000000000002</c:v>
                </c:pt>
                <c:pt idx="5">
                  <c:v>1.3</c:v>
                </c:pt>
                <c:pt idx="6">
                  <c:v>0.9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E1-4DDC-B498-8B2D2FD2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6116845252590849"/>
          <c:y val="5.9350247885680954E-2"/>
          <c:w val="0.3883154747409151"/>
          <c:h val="0.88129950422863812"/>
        </c:manualLayout>
      </c:layout>
      <c:overlay val="0"/>
      <c:txPr>
        <a:bodyPr/>
        <a:lstStyle/>
        <a:p>
          <a:pPr rtl="0"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607C-F51B-4867-9366-6FD31FFD48EC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D9376-4E68-4C06-9066-834FC61B8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D9376-4E68-4C06-9066-834FC61B8EB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1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Titelfolie</a:t>
            </a:r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 mit 2 Feldern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/>
              <a:t>Untertitel  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/>
              <a:t>Powerpoint</a:t>
            </a:r>
            <a:r>
              <a:rPr lang="de-DE" dirty="0"/>
              <a:t> Präsentation</a:t>
            </a:r>
            <a:br>
              <a:rPr lang="de-DE" dirty="0"/>
            </a:br>
            <a:r>
              <a:rPr lang="de-DE" dirty="0"/>
              <a:t>Flüchtlingskurs</a:t>
            </a:r>
            <a:br>
              <a:rPr lang="de-DE" dirty="0"/>
            </a:br>
            <a:r>
              <a:rPr lang="de-DE" dirty="0"/>
              <a:t>Titel: </a:t>
            </a:r>
            <a:r>
              <a:rPr lang="de-DE" dirty="0" err="1"/>
              <a:t>Trebuchet</a:t>
            </a:r>
            <a:r>
              <a:rPr lang="de-DE" dirty="0"/>
              <a:t> 44 fett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Normaler Text: </a:t>
            </a:r>
            <a:r>
              <a:rPr lang="de-DE" dirty="0" err="1"/>
              <a:t>Trebuchet</a:t>
            </a:r>
            <a:r>
              <a:rPr lang="de-DE" dirty="0"/>
              <a:t> 32</a:t>
            </a:r>
          </a:p>
          <a:p>
            <a:pPr lvl="1"/>
            <a:r>
              <a:rPr lang="de-DE" dirty="0"/>
              <a:t>Kleinere Einrückungen etc.: </a:t>
            </a:r>
            <a:r>
              <a:rPr lang="de-DE" dirty="0" err="1"/>
              <a:t>Trebuchet</a:t>
            </a:r>
            <a:r>
              <a:rPr lang="de-DE" dirty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آلمان</a:t>
            </a: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1779043"/>
              </p:ext>
            </p:extLst>
          </p:nvPr>
        </p:nvGraphicFramePr>
        <p:xfrm>
          <a:off x="762000" y="1371600"/>
          <a:ext cx="7391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Ebert\Downloads\france-107519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85" y="1268760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614120" y="1988840"/>
            <a:ext cx="2590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smtClean="0">
                <a:latin typeface="+mj-lt"/>
              </a:rPr>
              <a:t>Sonntag ist Ruhetag</a:t>
            </a:r>
          </a:p>
          <a:p>
            <a:endParaRPr lang="de-DE" sz="1300" dirty="0">
              <a:latin typeface="+mj-lt"/>
            </a:endParaRPr>
          </a:p>
          <a:p>
            <a:r>
              <a:rPr lang="fr-FR" sz="1300" dirty="0"/>
              <a:t>Le dimanche est jour de repos</a:t>
            </a:r>
            <a:endParaRPr lang="de-DE" sz="13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" y="1442284"/>
            <a:ext cx="6048672" cy="403244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16216" y="3068960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یکشنبه، روز تعطیل، آرامش و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استراحت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يوم الأحد عطلة رسمية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97558" y="4763508"/>
            <a:ext cx="2578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Christliche Feiertage</a:t>
            </a:r>
          </a:p>
          <a:p>
            <a:endParaRPr lang="de-DE" sz="1600" dirty="0">
              <a:latin typeface="+mj-lt"/>
            </a:endParaRPr>
          </a:p>
          <a:p>
            <a:r>
              <a:rPr lang="fr-FR" sz="1600" dirty="0"/>
              <a:t>Les fêtes chrétiennes</a:t>
            </a:r>
            <a:endParaRPr lang="de-DE" sz="1600" dirty="0">
              <a:latin typeface="+mj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40" y="1147880"/>
            <a:ext cx="1933864" cy="122413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7" y="1939968"/>
            <a:ext cx="1760380" cy="91892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7" y="3020088"/>
            <a:ext cx="1523681" cy="14200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67" y="3730123"/>
            <a:ext cx="1984042" cy="140271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9" y="3092096"/>
            <a:ext cx="1841961" cy="142199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9" y="1525555"/>
            <a:ext cx="2038927" cy="1494533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25999" y="4671175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اعیاد و مناسبتهای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الأعياد المسيحية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09" y="1124744"/>
            <a:ext cx="6048672" cy="453650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4" y="1628800"/>
            <a:ext cx="7677161" cy="345638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9985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teraktive Schaltfläche: Anpassen 2">
            <a:hlinkClick r:id="" action="ppaction://noaction" highlightClick="1"/>
          </p:cNvPr>
          <p:cNvSpPr/>
          <p:nvPr/>
        </p:nvSpPr>
        <p:spPr>
          <a:xfrm>
            <a:off x="4932040" y="2204864"/>
            <a:ext cx="2088232" cy="21602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!</a:t>
            </a:r>
          </a:p>
        </p:txBody>
      </p:sp>
      <p:sp>
        <p:nvSpPr>
          <p:cNvPr id="8" name="Interaktive Schaltfläche: Anpassen 7">
            <a:hlinkClick r:id="" action="ppaction://noaction" highlightClick="1"/>
          </p:cNvPr>
          <p:cNvSpPr/>
          <p:nvPr/>
        </p:nvSpPr>
        <p:spPr>
          <a:xfrm>
            <a:off x="2064450" y="2204864"/>
            <a:ext cx="2088232" cy="21602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?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6644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48092" y="1964969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+mj-lt"/>
              </a:rPr>
              <a:t>Bildhinweise:</a:t>
            </a:r>
            <a:endParaRPr lang="de-DE" sz="1100" dirty="0">
              <a:latin typeface="+mj-lt"/>
            </a:endParaRPr>
          </a:p>
          <a:p>
            <a:r>
              <a:rPr lang="de-DE" sz="1100" dirty="0" smtClean="0">
                <a:latin typeface="+mj-lt"/>
              </a:rPr>
              <a:t>Folie 13: Religionspädagogisches Institut der Ev. Landeskirche in Baden</a:t>
            </a:r>
          </a:p>
          <a:p>
            <a:r>
              <a:rPr lang="de-DE" sz="1100" dirty="0" smtClean="0">
                <a:latin typeface="+mj-lt"/>
              </a:rPr>
              <a:t>Folie 14: </a:t>
            </a:r>
            <a:r>
              <a:rPr lang="de-DE" sz="1100" dirty="0">
                <a:latin typeface="+mj-lt"/>
              </a:rPr>
              <a:t>Privat (M. von Ameln)</a:t>
            </a:r>
          </a:p>
          <a:p>
            <a:r>
              <a:rPr lang="de-DE" sz="1100" dirty="0">
                <a:latin typeface="+mj-lt"/>
              </a:rPr>
              <a:t>Folie </a:t>
            </a:r>
            <a:r>
              <a:rPr lang="de-DE" sz="1100" dirty="0" smtClean="0">
                <a:latin typeface="+mj-lt"/>
              </a:rPr>
              <a:t>15: </a:t>
            </a:r>
            <a:r>
              <a:rPr lang="de-DE" sz="1100" dirty="0">
                <a:latin typeface="+mj-lt"/>
              </a:rPr>
              <a:t>Privat </a:t>
            </a:r>
            <a:r>
              <a:rPr lang="de-DE" sz="1100" dirty="0" smtClean="0">
                <a:latin typeface="+mj-lt"/>
              </a:rPr>
              <a:t>(M. </a:t>
            </a:r>
            <a:r>
              <a:rPr lang="de-DE" sz="1100" dirty="0">
                <a:latin typeface="+mj-lt"/>
              </a:rPr>
              <a:t>von Ameln)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514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975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54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54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54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0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40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40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0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40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051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043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1988840"/>
            <a:ext cx="453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Christen </a:t>
            </a:r>
            <a:r>
              <a:rPr lang="de-DE" dirty="0"/>
              <a:t>in Deutschland </a:t>
            </a:r>
          </a:p>
          <a:p>
            <a:r>
              <a:rPr lang="de-DE" dirty="0"/>
              <a:t> </a:t>
            </a:r>
          </a:p>
          <a:p>
            <a:r>
              <a:rPr lang="de-DE" dirty="0" smtClean="0"/>
              <a:t>2. Gott </a:t>
            </a:r>
            <a:r>
              <a:rPr lang="de-DE" dirty="0"/>
              <a:t>als Vater</a:t>
            </a:r>
          </a:p>
          <a:p>
            <a:r>
              <a:rPr lang="de-DE" dirty="0"/>
              <a:t> </a:t>
            </a:r>
          </a:p>
          <a:p>
            <a:r>
              <a:rPr lang="de-DE" dirty="0" smtClean="0"/>
              <a:t>3. Jesus </a:t>
            </a:r>
            <a:r>
              <a:rPr lang="de-DE" dirty="0"/>
              <a:t>- sein Leben und seine </a:t>
            </a:r>
            <a:r>
              <a:rPr lang="de-DE" dirty="0" smtClean="0"/>
              <a:t>Botschaft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292080" y="1988840"/>
            <a:ext cx="2513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fa-IR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fa-IR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عیسی مسیح</a:t>
            </a:r>
            <a:r>
              <a:rPr lang="de-DE" sz="2000" b="1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زندگی و پیام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539552" y="3873034"/>
            <a:ext cx="453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r>
              <a:rPr lang="de-DE" dirty="0"/>
              <a:t>. </a:t>
            </a:r>
            <a:r>
              <a:rPr lang="de-DE" dirty="0" smtClean="0"/>
              <a:t>Les </a:t>
            </a:r>
            <a:r>
              <a:rPr lang="de-DE" dirty="0" err="1" smtClean="0"/>
              <a:t>chrétiens</a:t>
            </a:r>
            <a:r>
              <a:rPr lang="de-DE" dirty="0" smtClean="0"/>
              <a:t> en </a:t>
            </a:r>
            <a:r>
              <a:rPr lang="de-DE" dirty="0" err="1" smtClean="0"/>
              <a:t>Allemagne</a:t>
            </a:r>
            <a:endParaRPr lang="de-DE" dirty="0" smtClean="0"/>
          </a:p>
          <a:p>
            <a:r>
              <a:rPr lang="de-DE" dirty="0"/>
              <a:t> </a:t>
            </a:r>
          </a:p>
          <a:p>
            <a:r>
              <a:rPr lang="de-DE" dirty="0" smtClean="0"/>
              <a:t>2. </a:t>
            </a:r>
            <a:r>
              <a:rPr lang="de-DE" dirty="0" err="1"/>
              <a:t>Dieu</a:t>
            </a:r>
            <a:r>
              <a:rPr lang="de-DE" dirty="0"/>
              <a:t> </a:t>
            </a:r>
            <a:r>
              <a:rPr lang="de-DE" dirty="0" err="1"/>
              <a:t>comme</a:t>
            </a:r>
            <a:r>
              <a:rPr lang="de-DE" dirty="0"/>
              <a:t> </a:t>
            </a:r>
            <a:r>
              <a:rPr lang="de-DE" dirty="0" err="1" smtClean="0"/>
              <a:t>Père</a:t>
            </a:r>
            <a:endParaRPr lang="de-DE" dirty="0" smtClean="0"/>
          </a:p>
          <a:p>
            <a:r>
              <a:rPr lang="de-DE" dirty="0" smtClean="0"/>
              <a:t> </a:t>
            </a:r>
          </a:p>
          <a:p>
            <a:r>
              <a:rPr lang="de-DE" dirty="0" smtClean="0"/>
              <a:t>3. </a:t>
            </a:r>
            <a:r>
              <a:rPr lang="fr-FR" dirty="0"/>
              <a:t>Jésus – sa vie et son message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3850039"/>
            <a:ext cx="2513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المسيحيون في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ألمانيا</a:t>
            </a:r>
            <a:r>
              <a:rPr lang="de-DE" sz="2000" b="1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>
                <a:latin typeface="Adobe Arabic" pitchFamily="18" charset="-78"/>
                <a:cs typeface="Adobe Arabic" pitchFamily="18" charset="-78"/>
              </a:rPr>
            </a:br>
            <a:endParaRPr lang="ar-SA" sz="2000" b="1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الله كأبٍ (الله الآب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)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Les chrétiens en 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2160000"/>
            <a:ext cx="469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4. Jesus – sein Tod und seine Auferstehung</a:t>
            </a:r>
          </a:p>
          <a:p>
            <a:endParaRPr lang="de-DE" dirty="0"/>
          </a:p>
          <a:p>
            <a:r>
              <a:rPr lang="de-DE" dirty="0" smtClean="0"/>
              <a:t>5. Der </a:t>
            </a:r>
            <a:r>
              <a:rPr lang="de-DE" dirty="0"/>
              <a:t>Heilige Geist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6</a:t>
            </a:r>
            <a:r>
              <a:rPr lang="de-DE" dirty="0" smtClean="0"/>
              <a:t>. Kirche </a:t>
            </a:r>
            <a:r>
              <a:rPr lang="de-DE" dirty="0"/>
              <a:t>als Gemeinschaft der </a:t>
            </a:r>
            <a:r>
              <a:rPr lang="de-DE" dirty="0" smtClean="0"/>
              <a:t>Glaubenden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44008" y="2160000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مرگ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>)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رستاخیز</a:t>
            </a:r>
            <a:r>
              <a:rPr lang="fa-IR" sz="2000" b="1" dirty="0" smtClean="0">
                <a:latin typeface="Adobe Arabic" pitchFamily="18" charset="-78"/>
                <a:cs typeface="Adobe Arabic" pitchFamily="18" charset="-78"/>
              </a:rPr>
              <a:t>)</a:t>
            </a:r>
          </a:p>
          <a:p>
            <a:pPr marL="457200" lvl="0" indent="-457200" algn="r" rtl="1">
              <a:buFont typeface="+mj-lt"/>
              <a:buAutoNum type="arabicPeriod" startAt="4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endParaRPr lang="de-DE" sz="2000" b="1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الكنيسة </a:t>
            </a: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هي علاقة المؤمنين</a:t>
            </a:r>
            <a:endParaRPr lang="de-DE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251520" y="3933056"/>
            <a:ext cx="469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4. </a:t>
            </a:r>
            <a:r>
              <a:rPr lang="fr-FR" dirty="0"/>
              <a:t>Jésus – sa mort et sa résurrection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5. </a:t>
            </a:r>
            <a:r>
              <a:rPr lang="de-DE" dirty="0"/>
              <a:t>Le </a:t>
            </a:r>
            <a:r>
              <a:rPr lang="de-DE" dirty="0" smtClean="0"/>
              <a:t>Saint-Esprit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6</a:t>
            </a:r>
            <a:r>
              <a:rPr lang="de-DE" dirty="0" smtClean="0"/>
              <a:t>. </a:t>
            </a:r>
            <a:r>
              <a:rPr lang="en-US" dirty="0" err="1"/>
              <a:t>L’Église</a:t>
            </a:r>
            <a:r>
              <a:rPr lang="en-US" dirty="0"/>
              <a:t>, </a:t>
            </a:r>
            <a:r>
              <a:rPr lang="en-US" dirty="0" err="1"/>
              <a:t>communauté</a:t>
            </a:r>
            <a:r>
              <a:rPr lang="en-US" dirty="0"/>
              <a:t> des </a:t>
            </a:r>
            <a:r>
              <a:rPr lang="en-US" dirty="0" err="1"/>
              <a:t>croyants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644008" y="3928733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يسوع - موته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وقيامته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الروح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القدس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613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2193762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</a:t>
            </a:r>
            <a:r>
              <a:rPr lang="de-DE" dirty="0" smtClean="0"/>
              <a:t>Christen beten</a:t>
            </a:r>
          </a:p>
          <a:p>
            <a:endParaRPr lang="de-DE" dirty="0"/>
          </a:p>
          <a:p>
            <a:r>
              <a:rPr lang="de-DE" dirty="0" smtClean="0"/>
              <a:t>8. Wie </a:t>
            </a:r>
            <a:r>
              <a:rPr lang="de-DE" dirty="0"/>
              <a:t>Christen leben und handeln</a:t>
            </a:r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 smtClean="0"/>
              <a:t>9. </a:t>
            </a:r>
            <a:r>
              <a:rPr lang="en-US" dirty="0"/>
              <a:t>Der </a:t>
            </a:r>
            <a:r>
              <a:rPr lang="en-US" dirty="0" err="1" smtClean="0"/>
              <a:t>Gottesdienst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05212" y="2160000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دعا کردن، به عنوان یک مسیحی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endParaRPr lang="de-DE" sz="2000" b="1" u="heavy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زندگی</a:t>
            </a: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، آداب و کِردارِ یک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مراسم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نیایش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611560" y="4020560"/>
            <a:ext cx="4896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Les </a:t>
            </a:r>
            <a:r>
              <a:rPr lang="de-DE" dirty="0" err="1"/>
              <a:t>chrétiens</a:t>
            </a:r>
            <a:r>
              <a:rPr lang="de-DE" dirty="0"/>
              <a:t> </a:t>
            </a:r>
            <a:r>
              <a:rPr lang="de-DE" dirty="0" err="1" smtClean="0"/>
              <a:t>prient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8. </a:t>
            </a:r>
            <a:r>
              <a:rPr lang="fr-FR" dirty="0"/>
              <a:t>Comment les chrétiens vivent et agissent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 smtClean="0"/>
              <a:t>9. </a:t>
            </a:r>
            <a:r>
              <a:rPr lang="en-US" dirty="0"/>
              <a:t>Le </a:t>
            </a:r>
            <a:r>
              <a:rPr lang="en-US" dirty="0" err="1"/>
              <a:t>culte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57612" y="394361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المسيحيون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يصلون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كيفية حياة المسيحيين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وتصرفهم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108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522720" cy="366393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221760" y="1719442"/>
            <a:ext cx="281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Grundgesetz: </a:t>
            </a:r>
            <a:r>
              <a:rPr lang="de-DE" dirty="0" smtClean="0">
                <a:latin typeface="+mj-lt"/>
              </a:rPr>
              <a:t/>
            </a:r>
            <a:br>
              <a:rPr lang="de-DE" dirty="0" smtClean="0">
                <a:latin typeface="+mj-lt"/>
              </a:rPr>
            </a:br>
            <a:r>
              <a:rPr lang="de-DE" dirty="0" smtClean="0">
                <a:latin typeface="+mj-lt"/>
              </a:rPr>
              <a:t>Religionsfreiheit</a:t>
            </a:r>
          </a:p>
          <a:p>
            <a:endParaRPr lang="de-DE" dirty="0">
              <a:latin typeface="+mj-lt"/>
            </a:endParaRPr>
          </a:p>
          <a:p>
            <a:r>
              <a:rPr lang="fr-FR" dirty="0"/>
              <a:t>La Loi fondamentale:</a:t>
            </a:r>
            <a:endParaRPr lang="de-DE" dirty="0"/>
          </a:p>
          <a:p>
            <a:r>
              <a:rPr lang="fr-FR" dirty="0"/>
              <a:t>La liberté de </a:t>
            </a:r>
            <a:r>
              <a:rPr lang="fr-FR" dirty="0" smtClean="0"/>
              <a:t>religion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5" y="1412776"/>
            <a:ext cx="5112568" cy="3834426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372200" y="3487717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قانون اساسی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:</a:t>
            </a:r>
            <a:r>
              <a:rPr lang="de-DE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dirty="0" smtClean="0"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dirty="0">
                <a:latin typeface="Adobe Arabic" pitchFamily="18" charset="-78"/>
                <a:cs typeface="Adobe Arabic" pitchFamily="18" charset="-78"/>
              </a:rPr>
              <a:t>مبحثِ آزادی عقیده و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دین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الدستور الألماني (القانون الأساسي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):</a:t>
            </a:r>
            <a:r>
              <a:rPr lang="de-DE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dirty="0" smtClean="0"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dirty="0">
                <a:latin typeface="Adobe Arabic" pitchFamily="18" charset="-78"/>
                <a:cs typeface="Adobe Arabic" pitchFamily="18" charset="-78"/>
              </a:rPr>
              <a:t>حرية الدين والعقيدة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Les </a:t>
            </a:r>
            <a:r>
              <a:rPr lang="de-DE" sz="1600" dirty="0" err="1" smtClean="0"/>
              <a:t>chrétiens</a:t>
            </a:r>
            <a:r>
              <a:rPr lang="de-DE" sz="1600" dirty="0" smtClean="0"/>
              <a:t> en </a:t>
            </a:r>
            <a:r>
              <a:rPr lang="de-DE" sz="1600" dirty="0" err="1" smtClean="0"/>
              <a:t>Allemagne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717</Words>
  <Application>Microsoft Office PowerPoint</Application>
  <PresentationFormat>Bildschirmpräsentation (4:3)</PresentationFormat>
  <Paragraphs>282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Layout-Vorlage Flüchtlingskurs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 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  <vt:lpstr>Christen in Deutschland  Les chrétiens en Allemagne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65</cp:revision>
  <dcterms:created xsi:type="dcterms:W3CDTF">2016-07-12T13:17:29Z</dcterms:created>
  <dcterms:modified xsi:type="dcterms:W3CDTF">2017-10-12T06:37:04Z</dcterms:modified>
</cp:coreProperties>
</file>